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3"/>
  </p:notesMasterIdLst>
  <p:sldIdLst>
    <p:sldId id="484" r:id="rId2"/>
    <p:sldId id="629" r:id="rId3"/>
    <p:sldId id="634" r:id="rId4"/>
    <p:sldId id="616" r:id="rId5"/>
    <p:sldId id="635" r:id="rId6"/>
    <p:sldId id="617" r:id="rId7"/>
    <p:sldId id="636" r:id="rId8"/>
    <p:sldId id="637" r:id="rId9"/>
    <p:sldId id="620" r:id="rId10"/>
    <p:sldId id="638" r:id="rId11"/>
    <p:sldId id="64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37B8B0E-98CC-45F9-89AD-734FE748ACF7}">
          <p14:sldIdLst>
            <p14:sldId id="484"/>
            <p14:sldId id="629"/>
            <p14:sldId id="634"/>
            <p14:sldId id="616"/>
            <p14:sldId id="635"/>
            <p14:sldId id="617"/>
            <p14:sldId id="636"/>
            <p14:sldId id="637"/>
            <p14:sldId id="618"/>
            <p14:sldId id="620"/>
            <p14:sldId id="638"/>
            <p14:sldId id="640"/>
            <p14:sldId id="641"/>
            <p14:sldId id="64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DFF8C"/>
    <a:srgbClr val="72DC7F"/>
    <a:srgbClr val="316A30"/>
    <a:srgbClr val="2F6B40"/>
    <a:srgbClr val="265834"/>
    <a:srgbClr val="1F492B"/>
    <a:srgbClr val="448EA2"/>
    <a:srgbClr val="E9C83B"/>
    <a:srgbClr val="ECF0F4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088" autoAdjust="0"/>
    <p:restoredTop sz="94660"/>
  </p:normalViewPr>
  <p:slideViewPr>
    <p:cSldViewPr>
      <p:cViewPr>
        <p:scale>
          <a:sx n="80" d="100"/>
          <a:sy n="80" d="100"/>
        </p:scale>
        <p:origin x="-13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B3848-D13B-4A65-A897-DFA6F2082892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4C425-E894-48FE-942D-6B9F88625F50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5455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21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794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3608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261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12384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01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7180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00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10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76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009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96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050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87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425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451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3888432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2857500" cy="401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0652" y="0"/>
            <a:ext cx="9134453" cy="6858000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2" name="Прямоугольник 1"/>
          <p:cNvSpPr/>
          <p:nvPr/>
        </p:nvSpPr>
        <p:spPr>
          <a:xfrm>
            <a:off x="4067944" y="2636912"/>
            <a:ext cx="5015857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 СИСТЕМА ЗАБЕЗПЕЧЕННЯ ЯКОСТІ ОСВІТИ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Івана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Попіля</a:t>
            </a:r>
            <a:endParaRPr lang="ru-RU" sz="3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.Воютичі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44407" y="6600825"/>
            <a:ext cx="839393" cy="257175"/>
          </a:xfrm>
          <a:prstGeom prst="rect">
            <a:avLst/>
          </a:prstGeom>
          <a:solidFill>
            <a:srgbClr val="448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10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ая выноска 29"/>
          <p:cNvSpPr/>
          <p:nvPr/>
        </p:nvSpPr>
        <p:spPr>
          <a:xfrm>
            <a:off x="283212" y="2492896"/>
            <a:ext cx="2160240" cy="1332147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дітей старшого  дошкільного віку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01651" y="1772816"/>
            <a:ext cx="6119382" cy="37444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 та вихідне дослідження 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дітей старшого дошкільного віку за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кваліметричною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моделлю;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Вхідне та вихідне дослідження психологічного рівня готовності дітей старших груп до школи 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«Чарівні перетворення» (методика </a:t>
            </a:r>
            <a:r>
              <a:rPr lang="uk-UA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І.І.Карабаєва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Н.В.Савінова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(наказ, протокол);</a:t>
            </a:r>
          </a:p>
          <a:p>
            <a:pPr marL="285750" indent="-285750" algn="just"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бстеження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виконання основних рухів, рівня фізичного розвитку 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208196"/>
            <a:ext cx="54726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оцінювання освітньої діяльності вихованців</a:t>
            </a:r>
          </a:p>
        </p:txBody>
      </p:sp>
    </p:spTree>
    <p:extLst>
      <p:ext uri="{BB962C8B-B14F-4D97-AF65-F5344CB8AC3E}">
        <p14:creationId xmlns:p14="http://schemas.microsoft.com/office/powerpoint/2010/main" xmlns="" val="36419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ая выноска 29"/>
          <p:cNvSpPr/>
          <p:nvPr/>
        </p:nvSpPr>
        <p:spPr>
          <a:xfrm>
            <a:off x="276999" y="1556792"/>
            <a:ext cx="2160240" cy="1332147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планування педагогічними працівниками своєї діяльності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71800" y="764704"/>
            <a:ext cx="6098977" cy="30332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Календарний і перспективний плани (перевірка та затвердження); планування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інваріативної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варіативної складової;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-Спостереження за освітнім процесом (різні види контролів: оперативний, тематичний, вибірковий, комплексне вивчення, самооцінка);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-Діагностичне обстеження педагогів: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-тестування «Мотивація успіху та боязнь невдач»;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-анкетування «Система освіти в умовах наступності ЗДО та НУШ»;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-анкетування «Оцінка професійної підготовки»</a:t>
            </a: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208196"/>
            <a:ext cx="648072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педагогічної діяльності</a:t>
            </a: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95536" y="4366925"/>
            <a:ext cx="2160240" cy="1341277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професійного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 педагогічної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 працівників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4099638"/>
            <a:ext cx="6124731" cy="22096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кваліфікації педагогічних працівників (курси, семінари – практикуми, тренінги, майстер - класи, атестація, сертифікація, створення власного блогу, участь у конкурсах, друк у періодичних виданнях, поширення досвіду, використання інноваційних технологій, використання ІКТ,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самооосвіта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онлайн-платформи )</a:t>
            </a:r>
          </a:p>
        </p:txBody>
      </p:sp>
    </p:spTree>
    <p:extLst>
      <p:ext uri="{BB962C8B-B14F-4D97-AF65-F5344CB8AC3E}">
        <p14:creationId xmlns:p14="http://schemas.microsoft.com/office/powerpoint/2010/main" xmlns="" val="17899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Місце для тексту 2"/>
          <p:cNvSpPr>
            <a:spLocks noGrp="1"/>
          </p:cNvSpPr>
          <p:nvPr>
            <p:ph sz="half" idx="1"/>
          </p:nvPr>
        </p:nvSpPr>
        <p:spPr>
          <a:xfrm>
            <a:off x="539750" y="6273800"/>
            <a:ext cx="1863725" cy="16192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</p:txBody>
      </p:sp>
      <p:sp>
        <p:nvSpPr>
          <p:cNvPr id="9220" name="Объект 4"/>
          <p:cNvSpPr>
            <a:spLocks noGrp="1"/>
          </p:cNvSpPr>
          <p:nvPr>
            <p:ph sz="half" idx="2"/>
          </p:nvPr>
        </p:nvSpPr>
        <p:spPr>
          <a:xfrm>
            <a:off x="4167188" y="7650163"/>
            <a:ext cx="4913312" cy="4937125"/>
          </a:xfrm>
        </p:spPr>
        <p:txBody>
          <a:bodyPr/>
          <a:lstStyle/>
          <a:p>
            <a:pPr marL="0" indent="0" eaLnBrk="1" fontAlgn="t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uk-UA" sz="150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smtClean="0">
              <a:cs typeface="Arial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295636" y="1138672"/>
            <a:ext cx="7195402" cy="899203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гарантування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310054" y="2237356"/>
            <a:ext cx="7180985" cy="93666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формування довіри батьківської громадськості до закладу освіти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331640" y="3411369"/>
            <a:ext cx="7195402" cy="912129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постійне та послідовне підвищення якості освіти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1403648" y="4565209"/>
            <a:ext cx="7123394" cy="94806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інтеграція  методичних та кадрових зусиль і ресурсів ЗДО з урахуванням факторів та умов для досягнення високої якості освітнього процесу та його результатів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1439652" y="5696992"/>
            <a:ext cx="6979378" cy="1009245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позитивного іміджу, престижності та </a:t>
            </a:r>
            <a:r>
              <a:rPr lang="uk-UA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спроможності </a:t>
            </a: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5607" y="208172"/>
            <a:ext cx="6445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ВНУТРІШНЬОЇ СИСТЕМИ ЗАБЕЗПЕЧЕННЯ ЯКОСТІ ОСВІТИ</a:t>
            </a:r>
          </a:p>
        </p:txBody>
      </p:sp>
    </p:spTree>
    <p:extLst>
      <p:ext uri="{BB962C8B-B14F-4D97-AF65-F5344CB8AC3E}">
        <p14:creationId xmlns:p14="http://schemas.microsoft.com/office/powerpoint/2010/main" xmlns="" val="36706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Місце для тексту 2"/>
          <p:cNvSpPr>
            <a:spLocks noGrp="1"/>
          </p:cNvSpPr>
          <p:nvPr>
            <p:ph sz="half" idx="1"/>
          </p:nvPr>
        </p:nvSpPr>
        <p:spPr>
          <a:xfrm>
            <a:off x="539750" y="6273800"/>
            <a:ext cx="1863725" cy="16192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</p:txBody>
      </p:sp>
      <p:sp>
        <p:nvSpPr>
          <p:cNvPr id="9220" name="Объект 4"/>
          <p:cNvSpPr>
            <a:spLocks noGrp="1"/>
          </p:cNvSpPr>
          <p:nvPr>
            <p:ph sz="half" idx="2"/>
          </p:nvPr>
        </p:nvSpPr>
        <p:spPr>
          <a:xfrm>
            <a:off x="4167188" y="7650163"/>
            <a:ext cx="4913312" cy="4937125"/>
          </a:xfrm>
        </p:spPr>
        <p:txBody>
          <a:bodyPr/>
          <a:lstStyle/>
          <a:p>
            <a:pPr marL="0" indent="0" eaLnBrk="1" fontAlgn="t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uk-UA" sz="150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smtClean="0">
              <a:cs typeface="Arial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5833" y="3328713"/>
            <a:ext cx="2441991" cy="12524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управлінської діяльності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25039" y="3217616"/>
            <a:ext cx="2374349" cy="12722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Освітнє середовище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90253" y="5330799"/>
            <a:ext cx="2885252" cy="12414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оцінювання освітньої діяльності вихованців 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gray">
          <a:xfrm>
            <a:off x="174602" y="171797"/>
            <a:ext cx="8751763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ВНУТРІШНЬОЇ СИСТЕМИ ЗАБЕЗПЕЧЕННЯ ЯКОСТІ ОСВІТИ</a:t>
            </a:r>
          </a:p>
          <a:p>
            <a:pPr algn="ctr" eaLnBrk="1" hangingPunct="1"/>
            <a:r>
              <a:rPr lang="uk-UA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(Стаття 41 Закону України «Про освіту»)</a:t>
            </a:r>
            <a:endParaRPr lang="en-US" altLang="ru-RU" sz="2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7398" y="1497864"/>
            <a:ext cx="2448272" cy="208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967" y="1765865"/>
            <a:ext cx="1844623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2483" y="3671354"/>
            <a:ext cx="1836000" cy="155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3536" y="1629759"/>
            <a:ext cx="1831306" cy="152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415605" y="5315149"/>
            <a:ext cx="2780196" cy="12414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педагогічної діяльності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2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380669"/>
            <a:ext cx="645954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управлінської діяльності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265110" y="1740836"/>
            <a:ext cx="2578698" cy="1113778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 розвитку та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планування діяльності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47959" y="1628800"/>
            <a:ext cx="5609484" cy="12258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-Стратегія розвитку закладу на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2022-2027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рр.,</a:t>
            </a: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-План роботи закладу на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76816" y="3041801"/>
            <a:ext cx="5636908" cy="17291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Створення психологічно комфортного середовища (метод спостереження, метод опитування, метод анкетування працівників та батьків) 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Оприлюднення інформації про діяльність закладу на загальнодоступних ресурсах 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30 ЗУ 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освіту»)</a:t>
            </a:r>
            <a:endParaRPr lang="uk-UA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47959" y="5229200"/>
            <a:ext cx="5599558" cy="12961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-Формування штатного розпису, матеріальне та моральне заохочення працівників, мотивація працівників до підвищення якості освітньої діяльності, саморозвитку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2904" y="75005"/>
            <a:ext cx="1440160" cy="140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ая выноска 11"/>
          <p:cNvSpPr/>
          <p:nvPr/>
        </p:nvSpPr>
        <p:spPr>
          <a:xfrm>
            <a:off x="265110" y="3418373"/>
            <a:ext cx="2456515" cy="115792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відносин довіри та прозорості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26201" y="5229200"/>
            <a:ext cx="2456515" cy="116926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кадрової політики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4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380669"/>
            <a:ext cx="645954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управлінської діяльності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96435" y="1364651"/>
            <a:ext cx="5327324" cy="1848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Статут закладу;</a:t>
            </a:r>
          </a:p>
          <a:p>
            <a:pPr marL="285750" lvl="1" indent="-28575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програма;</a:t>
            </a:r>
          </a:p>
          <a:p>
            <a:pPr marL="285750" lvl="1" indent="-28575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внутрішнього трудового розпорядку;</a:t>
            </a:r>
          </a:p>
          <a:p>
            <a:pPr marL="0" lvl="1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Посадова інструкції працівників закладу</a:t>
            </a:r>
          </a:p>
          <a:p>
            <a:pPr marL="0" lvl="1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2904" y="75005"/>
            <a:ext cx="1440160" cy="140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ая выноска 12"/>
          <p:cNvSpPr/>
          <p:nvPr/>
        </p:nvSpPr>
        <p:spPr>
          <a:xfrm>
            <a:off x="545101" y="1579443"/>
            <a:ext cx="2299671" cy="1285595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Людиноцентризм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583842" y="3409624"/>
            <a:ext cx="2405158" cy="1276866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 академічної доброчесності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96434" y="3524674"/>
            <a:ext cx="5327326" cy="9124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академічну доброчесність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01372" y="5206073"/>
            <a:ext cx="2482641" cy="1190706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 закладу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96435" y="4763722"/>
            <a:ext cx="5536630" cy="18722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Пошук, розробка та застосування управлінських та психолого- педагогічних засобів для створення позитивного іміджу закладу (естетичне оформлення закладу, якісне надання освітніх послуг, методична активність педагогів, рейтинг закладу на рівні міста , відгуки батьків та працівників)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2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308107"/>
            <a:ext cx="7107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 середовище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463000" y="1256512"/>
            <a:ext cx="2559054" cy="159642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комфортних та безпечних умов освітнього процесу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95693" y="949082"/>
            <a:ext cx="5352771" cy="20686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endParaRPr lang="uk-UA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Приміщення та територія закладу (групові приміщення, кабінети, басейн, музичний та фізкультурний зали, харчоблок тощо) – спостереження, огляд та фіксація у діловому щоденнику контролю; </a:t>
            </a: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вивчення документації (технічний паспорт закладу)</a:t>
            </a: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endPara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467544" y="3017765"/>
            <a:ext cx="2554510" cy="1707379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та дотримання здобувачами освіти вимог охорони праці, безпеки та життєдіяльності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95693" y="3181560"/>
            <a:ext cx="5566729" cy="17281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-Навчання, інструктажі (журнал реєстрації інструктажів з охорони праці та безпеки життєдіяльності, журнал реєстрації осіб, потерпілих від нещасних випадків, практичні відпрацювання),</a:t>
            </a:r>
          </a:p>
          <a:p>
            <a:pPr indent="-45720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Проведення тижнів безпеки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463000" y="5115043"/>
            <a:ext cx="2505954" cy="156106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освітнього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середовища,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 від насильства та дискримінацій</a:t>
            </a:r>
            <a:endParaRPr lang="uk-UA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95693" y="5115044"/>
            <a:ext cx="5443664" cy="1561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1066800">
              <a:spcBef>
                <a:spcPct val="0"/>
              </a:spcBef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Схвалення плану заходів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із запобігання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(цькування)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рішенням педагогічної ради та оприлюднення  на офіційному веб – сайті</a:t>
            </a:r>
          </a:p>
          <a:p>
            <a:pPr algn="just" defTabSz="1066800">
              <a:spcBef>
                <a:spcPct val="0"/>
              </a:spcBef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(анкетування батьків,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інтерв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з практичним психологом, залучення різних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соц.інститутів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0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9516" y="143298"/>
            <a:ext cx="7107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 середовище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386105" y="947427"/>
            <a:ext cx="2663770" cy="1478857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 працівників із правилами  поведінки в разі нещасного випадку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47864" y="666518"/>
            <a:ext cx="5376421" cy="20406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Безпечність території та обладнання, ігрових та спортивних майданчиків (акти дозволи на проведення занять та випробування спортивного обладнання);</a:t>
            </a:r>
          </a:p>
          <a:p>
            <a:pPr marL="285750" lvl="1" indent="-285750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педагогів про надання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домедичної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допомоги (інструктаж, навчання)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395535" y="3933056"/>
            <a:ext cx="2644911" cy="1584176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 для харчування 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47864" y="2852936"/>
            <a:ext cx="5376421" cy="36724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-Належний матеріально- технічний стан харчоблоку, дотримання санітарних вимог у приміщеннях харчоблоку, щоденний контроль за якістю продуктів, умовами їх зберігання, дотримання термінів реалізації, технології приготування страв (огляд, створення групи контролю, фіксація у щоденниках контролю, впроваджується система НАССР); </a:t>
            </a:r>
          </a:p>
          <a:p>
            <a:pPr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асвідчення підписом керівника щоденного меню, затвердження 2-х тижневого меню і контроль за фактичним його виконанням (аналіз виконання норм харчування); медичний огляд працівників харчоблоку (ж-л реєстрації медичних оглядів)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0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9191" y="166784"/>
            <a:ext cx="7107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 середовище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50215" y="1330401"/>
            <a:ext cx="2713801" cy="165618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адаптація працівників закладу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79912" y="1159402"/>
            <a:ext cx="5116338" cy="26296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-Адаптація молодих педагогів ( наставництво, стажування, анкетування, участь у школі молодого педагога, проведення тренінгів на входження в колектив,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інтерв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з практичним психологом);</a:t>
            </a: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Адаптація педагогів до нових умов при зміні законодавства, освітніх програм та інновацій (консультування, анкетування,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вебінари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семінари- практикуми)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550215" y="4165598"/>
            <a:ext cx="2868480" cy="1800200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середовища, яке мотивує до здорового способу життя учасників освітнього процесу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07904" y="4077072"/>
            <a:ext cx="5260354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Наскрізне включення  до тем про здорове харчування, користь, фізичної активності, спорту, правила екологічної поведінки (басейн, гуртки фізкультурно- оздоровчого напрямку) </a:t>
            </a:r>
          </a:p>
        </p:txBody>
      </p:sp>
    </p:spTree>
    <p:extLst>
      <p:ext uri="{BB962C8B-B14F-4D97-AF65-F5344CB8AC3E}">
        <p14:creationId xmlns:p14="http://schemas.microsoft.com/office/powerpoint/2010/main" xmlns="" val="21083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ая выноска 28"/>
          <p:cNvSpPr/>
          <p:nvPr/>
        </p:nvSpPr>
        <p:spPr>
          <a:xfrm>
            <a:off x="251520" y="1170204"/>
            <a:ext cx="2153077" cy="1080119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адаптації дітей раннього віку до умов ЗДО</a:t>
            </a: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323528" y="2816933"/>
            <a:ext cx="2160240" cy="1080119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дітей молодшого дошкільного віку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27216" y="1103636"/>
            <a:ext cx="6192688" cy="11321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адаптації дітей раннього віку (наказ, психологічний супровід дітей, обстеження соціально- психологічної адаптації дітей, оформлення адаптаційного листа)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27216" y="2637220"/>
            <a:ext cx="6119382" cy="15061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 та вихідне моніторингове дослідження рівня сформованості показників  компетентності дітей за освітніми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лініями.</a:t>
            </a:r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208196"/>
            <a:ext cx="54726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оцінювання освітньої діяльності вихованців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23528" y="5085184"/>
            <a:ext cx="2160240" cy="1080119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дітей середнього  дошкільного віку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7216" y="4725144"/>
            <a:ext cx="6120680" cy="21328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 та вихідне моніторингове дослідження рівня сформованості показників  компетентності дітей за освітніми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лініями.</a:t>
            </a:r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 дослідження рівня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вольової сфери ( тест тривожності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Р.Темпла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М.Доркі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В.Амена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виконання основних рухів, рівня фізичного розвитку </a:t>
            </a: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4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9963</TotalTime>
  <Words>917</Words>
  <Application>Microsoft Office PowerPoint</Application>
  <PresentationFormat>Екран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Користувач Windows</cp:lastModifiedBy>
  <cp:revision>712</cp:revision>
  <cp:lastPrinted>2019-01-08T07:16:37Z</cp:lastPrinted>
  <dcterms:modified xsi:type="dcterms:W3CDTF">2023-01-31T09:32:59Z</dcterms:modified>
</cp:coreProperties>
</file>